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sldIdLst>
    <p:sldId id="256" r:id="rId2"/>
    <p:sldId id="263" r:id="rId3"/>
    <p:sldId id="265" r:id="rId4"/>
    <p:sldId id="257" r:id="rId5"/>
    <p:sldId id="258" r:id="rId6"/>
    <p:sldId id="264" r:id="rId7"/>
    <p:sldId id="259"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EC49847F-FE9D-47AF-99FF-6FA61B19C4D9}">
          <p14:sldIdLst>
            <p14:sldId id="256"/>
            <p14:sldId id="263"/>
            <p14:sldId id="265"/>
          </p14:sldIdLst>
        </p14:section>
        <p14:section name="Ενότητα χωρίς τίτλο" id="{59DF6C21-D36C-4F61-8EF7-0E0C3C6D1C8E}">
          <p14:sldIdLst>
            <p14:sldId id="257"/>
            <p14:sldId id="258"/>
            <p14:sldId id="264"/>
            <p14:sldId id="259"/>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713E420-0DAF-4C78-8334-A241B1D2B908}" type="datetimeFigureOut">
              <a:rPr lang="el-GR" smtClean="0"/>
              <a:t>13/12/2023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C479100-4349-4C21-8B81-BA0A90FA500F}"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52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713E420-0DAF-4C78-8334-A241B1D2B908}" type="datetimeFigureOut">
              <a:rPr lang="el-GR" smtClean="0"/>
              <a:t>13/12/2023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597621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713E420-0DAF-4C78-8334-A241B1D2B908}" type="datetimeFigureOut">
              <a:rPr lang="el-GR" smtClean="0"/>
              <a:t>13/12/2023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254814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713E420-0DAF-4C78-8334-A241B1D2B908}" type="datetimeFigureOut">
              <a:rPr lang="el-GR" smtClean="0"/>
              <a:t>13/12/2023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331952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713E420-0DAF-4C78-8334-A241B1D2B908}" type="datetimeFigureOut">
              <a:rPr lang="el-GR" smtClean="0"/>
              <a:t>13/12/2023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C479100-4349-4C21-8B81-BA0A90FA500F}"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66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713E420-0DAF-4C78-8334-A241B1D2B908}" type="datetimeFigureOut">
              <a:rPr lang="el-GR" smtClean="0"/>
              <a:t>13/12/2023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61921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713E420-0DAF-4C78-8334-A241B1D2B908}" type="datetimeFigureOut">
              <a:rPr lang="el-GR" smtClean="0"/>
              <a:t>13/12/2023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235872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713E420-0DAF-4C78-8334-A241B1D2B908}" type="datetimeFigureOut">
              <a:rPr lang="el-GR" smtClean="0"/>
              <a:t>13/12/2023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244119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13E420-0DAF-4C78-8334-A241B1D2B908}" type="datetimeFigureOut">
              <a:rPr lang="el-GR" smtClean="0"/>
              <a:t>13/12/2023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113195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13E420-0DAF-4C78-8334-A241B1D2B908}" type="datetimeFigureOut">
              <a:rPr lang="el-GR" smtClean="0"/>
              <a:t>13/12/2023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479100-4349-4C21-8B81-BA0A90FA500F}" type="slidenum">
              <a:rPr lang="el-GR" smtClean="0"/>
              <a:t>‹#›</a:t>
            </a:fld>
            <a:endParaRPr lang="el-GR"/>
          </a:p>
        </p:txBody>
      </p:sp>
    </p:spTree>
    <p:extLst>
      <p:ext uri="{BB962C8B-B14F-4D97-AF65-F5344CB8AC3E}">
        <p14:creationId xmlns:p14="http://schemas.microsoft.com/office/powerpoint/2010/main" val="420922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713E420-0DAF-4C78-8334-A241B1D2B908}" type="datetimeFigureOut">
              <a:rPr lang="el-GR" smtClean="0"/>
              <a:t>13/12/2023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C479100-4349-4C21-8B81-BA0A90FA500F}" type="slidenum">
              <a:rPr lang="el-GR" smtClean="0"/>
              <a:t>‹#›</a:t>
            </a:fld>
            <a:endParaRPr lang="el-GR"/>
          </a:p>
        </p:txBody>
      </p:sp>
    </p:spTree>
    <p:extLst>
      <p:ext uri="{BB962C8B-B14F-4D97-AF65-F5344CB8AC3E}">
        <p14:creationId xmlns:p14="http://schemas.microsoft.com/office/powerpoint/2010/main" val="229031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713E420-0DAF-4C78-8334-A241B1D2B908}" type="datetimeFigureOut">
              <a:rPr lang="el-GR" smtClean="0"/>
              <a:t>13/12/2023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C479100-4349-4C21-8B81-BA0A90FA500F}"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20723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25CC78F-C03E-43C9-A7D1-5111AC0DA0F8}"/>
              </a:ext>
            </a:extLst>
          </p:cNvPr>
          <p:cNvSpPr>
            <a:spLocks noGrp="1"/>
          </p:cNvSpPr>
          <p:nvPr>
            <p:ph type="ctrTitle"/>
          </p:nvPr>
        </p:nvSpPr>
        <p:spPr>
          <a:xfrm>
            <a:off x="4380588" y="965199"/>
            <a:ext cx="6766078" cy="4927601"/>
          </a:xfrm>
        </p:spPr>
        <p:txBody>
          <a:bodyPr anchor="ctr">
            <a:normAutofit/>
          </a:bodyPr>
          <a:lstStyle/>
          <a:p>
            <a:r>
              <a:rPr lang="el-GR" sz="5400" cap="all" dirty="0" err="1">
                <a:latin typeface="Impact" panose="020B0806030902050204"/>
              </a:rPr>
              <a:t>ΕΚΔΗΛΩΣΕΙς</a:t>
            </a:r>
            <a:r>
              <a:rPr lang="el-GR" sz="5400" cap="all" dirty="0">
                <a:latin typeface="Impact" panose="020B0806030902050204"/>
              </a:rPr>
              <a:t> ΕΒΔΟΜΑΔΑΣ ΔΕΝΤΡΟΥ 26/11 – 0</a:t>
            </a:r>
            <a:r>
              <a:rPr lang="en-US" sz="5400" cap="all" dirty="0">
                <a:latin typeface="Impact" panose="020B0806030902050204"/>
              </a:rPr>
              <a:t>2</a:t>
            </a:r>
            <a:r>
              <a:rPr lang="el-GR" sz="5400" cap="all" dirty="0">
                <a:latin typeface="Impact" panose="020B0806030902050204"/>
              </a:rPr>
              <a:t>/12</a:t>
            </a:r>
            <a:endParaRPr lang="el-GR" sz="5400" dirty="0"/>
          </a:p>
        </p:txBody>
      </p:sp>
      <p:sp>
        <p:nvSpPr>
          <p:cNvPr id="3" name="Υπότιτλος 2">
            <a:extLst>
              <a:ext uri="{FF2B5EF4-FFF2-40B4-BE49-F238E27FC236}">
                <a16:creationId xmlns:a16="http://schemas.microsoft.com/office/drawing/2014/main" id="{E4F8E6C3-1CF1-4747-9FAD-6A6FCFA10C08}"/>
              </a:ext>
            </a:extLst>
          </p:cNvPr>
          <p:cNvSpPr>
            <a:spLocks noGrp="1"/>
          </p:cNvSpPr>
          <p:nvPr>
            <p:ph type="subTitle" idx="1"/>
          </p:nvPr>
        </p:nvSpPr>
        <p:spPr>
          <a:xfrm>
            <a:off x="1023257" y="965198"/>
            <a:ext cx="2707937" cy="4927602"/>
          </a:xfrm>
        </p:spPr>
        <p:txBody>
          <a:bodyPr anchor="ctr">
            <a:normAutofit/>
          </a:bodyPr>
          <a:lstStyle/>
          <a:p>
            <a:pPr lvl="0" algn="r">
              <a:buClr>
                <a:srgbClr val="8FA751"/>
              </a:buClr>
              <a:buSzPct val="160000"/>
            </a:pPr>
            <a:r>
              <a:rPr lang="el-GR" sz="2000" cap="all" dirty="0">
                <a:latin typeface="Impact" panose="020B0806030902050204"/>
              </a:rPr>
              <a:t>ΓΥΜΝΑΣΙΟ </a:t>
            </a:r>
            <a:r>
              <a:rPr lang="el-GR" sz="2000" cap="all" dirty="0" err="1">
                <a:latin typeface="Impact" panose="020B0806030902050204"/>
              </a:rPr>
              <a:t>ΑΚΡΟΠΟΛΕΩς</a:t>
            </a:r>
            <a:r>
              <a:rPr lang="el-GR" sz="2000" cap="all" dirty="0">
                <a:latin typeface="Impact" panose="020B0806030902050204"/>
              </a:rPr>
              <a:t> 202</a:t>
            </a:r>
            <a:r>
              <a:rPr lang="en-US" sz="2000" cap="all" dirty="0">
                <a:latin typeface="Impact" panose="020B0806030902050204"/>
              </a:rPr>
              <a:t>3</a:t>
            </a:r>
            <a:r>
              <a:rPr lang="el-GR" sz="2000" cap="all" dirty="0">
                <a:latin typeface="Impact" panose="020B0806030902050204"/>
              </a:rPr>
              <a:t>-202</a:t>
            </a:r>
            <a:r>
              <a:rPr lang="en-US" sz="2000" cap="all" dirty="0">
                <a:latin typeface="Impact" panose="020B0806030902050204"/>
              </a:rPr>
              <a:t>4</a:t>
            </a:r>
            <a:endParaRPr lang="el-GR" sz="2000" cap="all" dirty="0">
              <a:latin typeface="Impact" panose="020B0806030902050204"/>
            </a:endParaRPr>
          </a:p>
          <a:p>
            <a:pPr algn="r"/>
            <a:endParaRPr lang="el-GR" sz="2000" dirty="0"/>
          </a:p>
        </p:txBody>
      </p:sp>
      <p:cxnSp>
        <p:nvCxnSpPr>
          <p:cNvPr id="12" name="Straight Connector 11">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28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κείμενο, εξωτερικός χώρος/ύπαιθρος, φυτό, τέχνη&#10;&#10;Περιγραφή που δημιουργήθηκε αυτόματα">
            <a:extLst>
              <a:ext uri="{FF2B5EF4-FFF2-40B4-BE49-F238E27FC236}">
                <a16:creationId xmlns:a16="http://schemas.microsoft.com/office/drawing/2014/main" id="{3A44C492-E208-4D06-A89B-706E7A194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224619"/>
            <a:ext cx="5451627" cy="4088720"/>
          </a:xfrm>
          <a:prstGeom prst="rect">
            <a:avLst/>
          </a:prstGeom>
        </p:spPr>
      </p:pic>
      <p:cxnSp>
        <p:nvCxnSpPr>
          <p:cNvPr id="14" name="Straight Connector 1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περιεχομένου 3">
            <a:extLst>
              <a:ext uri="{FF2B5EF4-FFF2-40B4-BE49-F238E27FC236}">
                <a16:creationId xmlns:a16="http://schemas.microsoft.com/office/drawing/2014/main" id="{679487F0-59CF-4743-BF95-4324896CCCBD}"/>
              </a:ext>
            </a:extLst>
          </p:cNvPr>
          <p:cNvSpPr>
            <a:spLocks noGrp="1"/>
          </p:cNvSpPr>
          <p:nvPr>
            <p:ph idx="1"/>
          </p:nvPr>
        </p:nvSpPr>
        <p:spPr>
          <a:xfrm>
            <a:off x="6411683" y="2152673"/>
            <a:ext cx="4748809" cy="3483703"/>
          </a:xfrm>
        </p:spPr>
        <p:txBody>
          <a:bodyPr>
            <a:normAutofit/>
          </a:bodyPr>
          <a:lstStyle/>
          <a:p>
            <a:r>
              <a:rPr lang="el-GR" sz="2400" dirty="0"/>
              <a:t>Ετοιμάσαμε ενημερωτική πινακίδα για το δέντρο της χρονιάς, την </a:t>
            </a:r>
            <a:r>
              <a:rPr lang="el-GR" sz="2400" dirty="0" err="1"/>
              <a:t>κοκκινομοσφιλιά</a:t>
            </a:r>
            <a:r>
              <a:rPr lang="el-GR" sz="2400" dirty="0"/>
              <a:t>, και παράλληλα μηνύματα προστασίας των δασών μας.</a:t>
            </a:r>
          </a:p>
        </p:txBody>
      </p:sp>
    </p:spTree>
    <p:extLst>
      <p:ext uri="{BB962C8B-B14F-4D97-AF65-F5344CB8AC3E}">
        <p14:creationId xmlns:p14="http://schemas.microsoft.com/office/powerpoint/2010/main" val="277678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περιεχομένου 2">
            <a:extLst>
              <a:ext uri="{FF2B5EF4-FFF2-40B4-BE49-F238E27FC236}">
                <a16:creationId xmlns:a16="http://schemas.microsoft.com/office/drawing/2014/main" id="{28298CA7-407D-41E3-9F6A-10930469339D}"/>
              </a:ext>
            </a:extLst>
          </p:cNvPr>
          <p:cNvSpPr>
            <a:spLocks noGrp="1"/>
          </p:cNvSpPr>
          <p:nvPr>
            <p:ph idx="1"/>
          </p:nvPr>
        </p:nvSpPr>
        <p:spPr>
          <a:xfrm>
            <a:off x="1097279" y="2236304"/>
            <a:ext cx="5977938" cy="3652667"/>
          </a:xfrm>
        </p:spPr>
        <p:txBody>
          <a:bodyPr>
            <a:normAutofit/>
          </a:bodyPr>
          <a:lstStyle/>
          <a:p>
            <a:r>
              <a:rPr lang="el-GR" dirty="0">
                <a:solidFill>
                  <a:srgbClr val="FFFFFF"/>
                </a:solidFill>
              </a:rPr>
              <a:t>Κάθε που έρχεται η Εβδομάδα του Δέντρου, το παιδικό εκείνο τραγουδάκι στροβιλίζει ρυθμικά στο μυαλό μας «Φυτέψτε δέντρα στην πλαγιά εκεί, να πρασινίσει </a:t>
            </a:r>
            <a:r>
              <a:rPr lang="el-GR" dirty="0" err="1">
                <a:solidFill>
                  <a:srgbClr val="FFFFFF"/>
                </a:solidFill>
              </a:rPr>
              <a:t>όλ’η</a:t>
            </a:r>
            <a:r>
              <a:rPr lang="el-GR" dirty="0">
                <a:solidFill>
                  <a:srgbClr val="FFFFFF"/>
                </a:solidFill>
              </a:rPr>
              <a:t> γη….».</a:t>
            </a:r>
          </a:p>
          <a:p>
            <a:r>
              <a:rPr lang="el-GR" dirty="0">
                <a:solidFill>
                  <a:srgbClr val="FFFFFF"/>
                </a:solidFill>
              </a:rPr>
              <a:t>Κι έτσι όλοι με κέφι, χαρά, όρεξη και καλή διάθεση δεντροφυτέψαμε την αυλή του Σχολείου μας. Η Οικολογική ομάδα του Σχολείου μας και τα παιδιά του τμήματος Α5, ζωγραφίζουν το παρόν και το μέλλον με χρώματα πράσινα, με χρώματα φωτεινά, με χρώματα ουράνιου τόξου και με την προσμονή πως όλοι βάζοντας το λιθαράκι τους να κτίζουν γέφυρες προς το αύριο των Ονείρων τους. </a:t>
            </a: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a:extLst>
              <a:ext uri="{FF2B5EF4-FFF2-40B4-BE49-F238E27FC236}">
                <a16:creationId xmlns:a16="http://schemas.microsoft.com/office/drawing/2014/main" id="{F71263FE-C8C3-41F1-88A8-637EA9045E4A}"/>
              </a:ext>
            </a:extLst>
          </p:cNvPr>
          <p:cNvPicPr>
            <a:picLocks noChangeAspect="1"/>
          </p:cNvPicPr>
          <p:nvPr/>
        </p:nvPicPr>
        <p:blipFill rotWithShape="1">
          <a:blip r:embed="rId2"/>
          <a:srcRect t="1665" r="-2" b="6246"/>
          <a:stretch/>
        </p:blipFill>
        <p:spPr>
          <a:xfrm>
            <a:off x="7611902" y="10"/>
            <a:ext cx="4580097" cy="6857990"/>
          </a:xfrm>
          <a:prstGeom prst="rect">
            <a:avLst/>
          </a:prstGeom>
        </p:spPr>
      </p:pic>
    </p:spTree>
    <p:extLst>
      <p:ext uri="{BB962C8B-B14F-4D97-AF65-F5344CB8AC3E}">
        <p14:creationId xmlns:p14="http://schemas.microsoft.com/office/powerpoint/2010/main" val="2372262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73BE8FA1-D975-4919-839F-4356751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1FFE1B0-D747-45A5-B44F-A70ADC75E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59326" y="0"/>
            <a:ext cx="59388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2C3E0E48-5DF3-4042-82BE-9D3E6CF7BEE4}"/>
              </a:ext>
            </a:extLst>
          </p:cNvPr>
          <p:cNvSpPr txBox="1"/>
          <p:nvPr/>
        </p:nvSpPr>
        <p:spPr>
          <a:xfrm>
            <a:off x="6577781" y="640079"/>
            <a:ext cx="5178350" cy="3190751"/>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5600" b="1" spc="-50">
                <a:solidFill>
                  <a:srgbClr val="FFFFFF"/>
                </a:solidFill>
                <a:latin typeface="+mj-lt"/>
                <a:ea typeface="+mj-ea"/>
                <a:cs typeface="+mj-cs"/>
              </a:rPr>
              <a:t>Δενδροφύτευση στο δυτικό μέρος της αυλής μας</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6482"/>
          <a:stretch/>
        </p:blipFill>
        <p:spPr>
          <a:xfrm rot="5400000">
            <a:off x="-176717" y="183056"/>
            <a:ext cx="3343383" cy="3002389"/>
          </a:xfrm>
          <a:prstGeom prst="rect">
            <a:avLst/>
          </a:prstGeom>
        </p:spPr>
      </p:pic>
      <p:pic>
        <p:nvPicPr>
          <p:cNvPr id="10" name="Θέση περιεχομένου 9" descr="Εικόνα που περιέχει εξωτερικός χώρος/ύπαιθρος, πεζοπορία, παπούτσια, δέντρο&#10;&#10;Περιγραφή που δημιουργήθηκε αυτόματα">
            <a:extLst>
              <a:ext uri="{FF2B5EF4-FFF2-40B4-BE49-F238E27FC236}">
                <a16:creationId xmlns:a16="http://schemas.microsoft.com/office/drawing/2014/main" id="{B6B55CA6-F43D-4C59-93D5-6CA5DF2884F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4753" b="3"/>
          <a:stretch/>
        </p:blipFill>
        <p:spPr>
          <a:xfrm rot="5400000">
            <a:off x="2956056" y="213539"/>
            <a:ext cx="3343383" cy="2941423"/>
          </a:xfrm>
          <a:prstGeom prst="rect">
            <a:avLst/>
          </a:prstGeom>
        </p:spPr>
      </p:pic>
      <p:pic>
        <p:nvPicPr>
          <p:cNvPr id="12" name="Εικόνα 11" descr="Εικόνα που περιέχει ρουχισμός, παπούτσια, εξωτερικός χώρος/ύπαιθρος, άτομο&#10;&#10;Περιγραφή που δημιουργήθηκε αυτόματα">
            <a:extLst>
              <a:ext uri="{FF2B5EF4-FFF2-40B4-BE49-F238E27FC236}">
                <a16:creationId xmlns:a16="http://schemas.microsoft.com/office/drawing/2014/main" id="{8B241D83-F7B7-49B0-A31D-B0F20849A77C}"/>
              </a:ext>
            </a:extLst>
          </p:cNvPr>
          <p:cNvPicPr>
            <a:picLocks noChangeAspect="1"/>
          </p:cNvPicPr>
          <p:nvPr/>
        </p:nvPicPr>
        <p:blipFill rotWithShape="1">
          <a:blip r:embed="rId4">
            <a:extLst>
              <a:ext uri="{28A0092B-C50C-407E-A947-70E740481C1C}">
                <a14:useLocalDpi xmlns:a14="http://schemas.microsoft.com/office/drawing/2010/main" val="0"/>
              </a:ext>
            </a:extLst>
          </a:blip>
          <a:srcRect t="16478" r="-3" b="10420"/>
          <a:stretch/>
        </p:blipFill>
        <p:spPr>
          <a:xfrm>
            <a:off x="-6220" y="3505931"/>
            <a:ext cx="6114173" cy="3352069"/>
          </a:xfrm>
          <a:prstGeom prst="rect">
            <a:avLst/>
          </a:prstGeom>
        </p:spPr>
      </p:pic>
      <p:sp>
        <p:nvSpPr>
          <p:cNvPr id="57" name="Rectangle 56">
            <a:extLst>
              <a:ext uri="{FF2B5EF4-FFF2-40B4-BE49-F238E27FC236}">
                <a16:creationId xmlns:a16="http://schemas.microsoft.com/office/drawing/2014/main" id="{E98119AF-4A47-4CC2-80F8-37D335D4C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21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8">
            <a:extLst>
              <a:ext uri="{FF2B5EF4-FFF2-40B4-BE49-F238E27FC236}">
                <a16:creationId xmlns:a16="http://schemas.microsoft.com/office/drawing/2014/main" id="{FB26D9C9-0009-453F-806F-C5929E52AB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8765" y="3913426"/>
            <a:ext cx="493776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75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Εικόνα που περιέχει ρουχισμός, εξωτερικός χώρος/ύπαιθρος, άτομο, παπούτσια&#10;&#10;Περιγραφή που δημιουργήθηκε αυτόματα">
            <a:extLst>
              <a:ext uri="{FF2B5EF4-FFF2-40B4-BE49-F238E27FC236}">
                <a16:creationId xmlns:a16="http://schemas.microsoft.com/office/drawing/2014/main" id="{5DA334F5-13BA-8943-4CCD-AA4F1E5A4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208" y="1699126"/>
            <a:ext cx="4604800" cy="3453600"/>
          </a:xfrm>
          <a:prstGeom prst="rect">
            <a:avLst/>
          </a:prstGeom>
        </p:spPr>
      </p:pic>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Εικόνα 9" descr="Εικόνα που περιέχει εξωτερικός χώρος/ύπαιθρος, ρουχισμός, παπούτσια, άτομο&#10;&#10;Περιγραφή που δημιουργήθηκε αυτόματα">
            <a:extLst>
              <a:ext uri="{FF2B5EF4-FFF2-40B4-BE49-F238E27FC236}">
                <a16:creationId xmlns:a16="http://schemas.microsoft.com/office/drawing/2014/main" id="{C41699CE-3127-537D-8E7F-5441D1DB3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76948" y="1699126"/>
            <a:ext cx="4604800" cy="3453600"/>
          </a:xfrm>
          <a:prstGeom prst="rect">
            <a:avLst/>
          </a:prstGeom>
        </p:spPr>
      </p:pic>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εξωτερικός χώρος/ύπαιθρος, δέντρο, παπούτσια, ρουχισμός&#10;&#10;Περιγραφή που δημιουργήθηκε αυτόματα">
            <a:extLst>
              <a:ext uri="{FF2B5EF4-FFF2-40B4-BE49-F238E27FC236}">
                <a16:creationId xmlns:a16="http://schemas.microsoft.com/office/drawing/2014/main" id="{4853019B-F166-DAD0-9C1C-454C8DF67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18496" y="1699128"/>
            <a:ext cx="4604800" cy="3453600"/>
          </a:xfrm>
          <a:prstGeom prst="rect">
            <a:avLst/>
          </a:prstGeom>
        </p:spPr>
      </p:pic>
    </p:spTree>
    <p:extLst>
      <p:ext uri="{BB962C8B-B14F-4D97-AF65-F5344CB8AC3E}">
        <p14:creationId xmlns:p14="http://schemas.microsoft.com/office/powerpoint/2010/main" val="3825440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ρουχισμός, άτομο, έδαφος, δέντρο&#10;&#10;Περιγραφή που δημιουργήθηκε αυτόματα">
            <a:extLst>
              <a:ext uri="{FF2B5EF4-FFF2-40B4-BE49-F238E27FC236}">
                <a16:creationId xmlns:a16="http://schemas.microsoft.com/office/drawing/2014/main" id="{631BA8D3-E83A-4B49-90F5-BA361EF35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72" y="1519365"/>
            <a:ext cx="5092361" cy="3819270"/>
          </a:xfrm>
          <a:prstGeom prst="rect">
            <a:avLst/>
          </a:prstGeom>
        </p:spPr>
      </p:pic>
      <p:pic>
        <p:nvPicPr>
          <p:cNvPr id="5" name="Εικόνα 4" descr="Εικόνα που περιέχει ρουχισμός, εξωτερικός χώρος/ύπαιθρος, άτομο, παπούτσια&#10;&#10;Περιγραφή που δημιουργήθηκε αυτόματα">
            <a:extLst>
              <a:ext uri="{FF2B5EF4-FFF2-40B4-BE49-F238E27FC236}">
                <a16:creationId xmlns:a16="http://schemas.microsoft.com/office/drawing/2014/main" id="{07DEAC60-ADB9-4D0B-B8D0-A6E88E82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173" y="1519365"/>
            <a:ext cx="5092361" cy="3819270"/>
          </a:xfrm>
          <a:prstGeom prst="rect">
            <a:avLst/>
          </a:prstGeom>
        </p:spPr>
      </p:pic>
    </p:spTree>
    <p:extLst>
      <p:ext uri="{BB962C8B-B14F-4D97-AF65-F5344CB8AC3E}">
        <p14:creationId xmlns:p14="http://schemas.microsoft.com/office/powerpoint/2010/main" val="20386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3BE8FA1-D975-4919-839F-4356751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FFE1B0-D747-45A5-B44F-A70ADC75E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59326" y="0"/>
            <a:ext cx="59388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920645AB-2C25-C5D6-FB24-B389697AD836}"/>
              </a:ext>
            </a:extLst>
          </p:cNvPr>
          <p:cNvSpPr>
            <a:spLocks noGrp="1"/>
          </p:cNvSpPr>
          <p:nvPr>
            <p:ph type="title"/>
          </p:nvPr>
        </p:nvSpPr>
        <p:spPr>
          <a:xfrm>
            <a:off x="6577781" y="640079"/>
            <a:ext cx="5178350" cy="3190751"/>
          </a:xfrm>
        </p:spPr>
        <p:txBody>
          <a:bodyPr vert="horz" lIns="91440" tIns="45720" rIns="91440" bIns="45720" rtlCol="0" anchor="b">
            <a:normAutofit/>
          </a:bodyPr>
          <a:lstStyle/>
          <a:p>
            <a:r>
              <a:rPr lang="en-US" b="1" dirty="0">
                <a:solidFill>
                  <a:srgbClr val="FFFFFF"/>
                </a:solidFill>
                <a:effectLst>
                  <a:outerShdw blurRad="38100" dist="38100" dir="2700000" algn="tl">
                    <a:srgbClr val="000000">
                      <a:alpha val="43137"/>
                    </a:srgbClr>
                  </a:outerShdw>
                </a:effectLst>
              </a:rPr>
              <a:t>ΔΕΝΔΡΟΦΥΤΕΥΣΗ 2 </a:t>
            </a:r>
          </a:p>
        </p:txBody>
      </p:sp>
      <p:pic>
        <p:nvPicPr>
          <p:cNvPr id="8" name="Εικόνα 7" descr="Εικόνα που περιέχει ρουχισμός, άτομο, εξωτερικός χώρος/ύπαιθρος, παπούτσια&#10;&#10;Περιγραφή που δημιουργήθηκε αυτόματα">
            <a:extLst>
              <a:ext uri="{FF2B5EF4-FFF2-40B4-BE49-F238E27FC236}">
                <a16:creationId xmlns:a16="http://schemas.microsoft.com/office/drawing/2014/main" id="{AAAE5B58-6D6F-44DC-F6F4-CA732FA35B76}"/>
              </a:ext>
            </a:extLst>
          </p:cNvPr>
          <p:cNvPicPr>
            <a:picLocks noChangeAspect="1"/>
          </p:cNvPicPr>
          <p:nvPr/>
        </p:nvPicPr>
        <p:blipFill rotWithShape="1">
          <a:blip r:embed="rId2">
            <a:extLst>
              <a:ext uri="{28A0092B-C50C-407E-A947-70E740481C1C}">
                <a14:useLocalDpi xmlns:a14="http://schemas.microsoft.com/office/drawing/2010/main" val="0"/>
              </a:ext>
            </a:extLst>
          </a:blip>
          <a:srcRect r="16482"/>
          <a:stretch/>
        </p:blipFill>
        <p:spPr>
          <a:xfrm rot="5400000">
            <a:off x="-176717" y="183056"/>
            <a:ext cx="3343383" cy="3002389"/>
          </a:xfrm>
          <a:prstGeom prst="rect">
            <a:avLst/>
          </a:prstGeom>
        </p:spPr>
      </p:pic>
      <p:pic>
        <p:nvPicPr>
          <p:cNvPr id="10" name="Εικόνα 9" descr="Εικόνα που περιέχει εξωτερικός χώρος/ύπαιθρος, ρουχισμός, παπούτσια, δέντρο&#10;&#10;Περιγραφή που δημιουργήθηκε αυτόματα">
            <a:extLst>
              <a:ext uri="{FF2B5EF4-FFF2-40B4-BE49-F238E27FC236}">
                <a16:creationId xmlns:a16="http://schemas.microsoft.com/office/drawing/2014/main" id="{1C8FE5CA-694C-AE4A-0BDD-8CA9BB75B63C}"/>
              </a:ext>
            </a:extLst>
          </p:cNvPr>
          <p:cNvPicPr>
            <a:picLocks noChangeAspect="1"/>
          </p:cNvPicPr>
          <p:nvPr/>
        </p:nvPicPr>
        <p:blipFill rotWithShape="1">
          <a:blip r:embed="rId3">
            <a:extLst>
              <a:ext uri="{28A0092B-C50C-407E-A947-70E740481C1C}">
                <a14:useLocalDpi xmlns:a14="http://schemas.microsoft.com/office/drawing/2010/main" val="0"/>
              </a:ext>
            </a:extLst>
          </a:blip>
          <a:srcRect r="14753" b="3"/>
          <a:stretch/>
        </p:blipFill>
        <p:spPr>
          <a:xfrm rot="5400000">
            <a:off x="2956056" y="213539"/>
            <a:ext cx="3343383" cy="2941423"/>
          </a:xfrm>
          <a:prstGeom prst="rect">
            <a:avLst/>
          </a:prstGeom>
        </p:spPr>
      </p:pic>
      <p:pic>
        <p:nvPicPr>
          <p:cNvPr id="5" name="Εικόνα 4" descr="Εικόνα που περιέχει εξωτερικός χώρος/ύπαιθρος, έδαφος, αυτοκίνητο, χερσαίο όχημα&#10;&#10;Περιγραφή που δημιουργήθηκε αυτόματα">
            <a:extLst>
              <a:ext uri="{FF2B5EF4-FFF2-40B4-BE49-F238E27FC236}">
                <a16:creationId xmlns:a16="http://schemas.microsoft.com/office/drawing/2014/main" id="{0D45BCBA-219A-F0FB-8751-3800AF04B828}"/>
              </a:ext>
            </a:extLst>
          </p:cNvPr>
          <p:cNvPicPr>
            <a:picLocks noChangeAspect="1"/>
          </p:cNvPicPr>
          <p:nvPr/>
        </p:nvPicPr>
        <p:blipFill rotWithShape="1">
          <a:blip r:embed="rId4">
            <a:extLst>
              <a:ext uri="{28A0092B-C50C-407E-A947-70E740481C1C}">
                <a14:useLocalDpi xmlns:a14="http://schemas.microsoft.com/office/drawing/2010/main" val="0"/>
              </a:ext>
            </a:extLst>
          </a:blip>
          <a:srcRect r="-3" b="26899"/>
          <a:stretch/>
        </p:blipFill>
        <p:spPr>
          <a:xfrm>
            <a:off x="-6220" y="3505931"/>
            <a:ext cx="6114173" cy="3352069"/>
          </a:xfrm>
          <a:prstGeom prst="rect">
            <a:avLst/>
          </a:prstGeom>
        </p:spPr>
      </p:pic>
      <p:sp>
        <p:nvSpPr>
          <p:cNvPr id="25" name="Rectangle 24">
            <a:extLst>
              <a:ext uri="{FF2B5EF4-FFF2-40B4-BE49-F238E27FC236}">
                <a16:creationId xmlns:a16="http://schemas.microsoft.com/office/drawing/2014/main" id="{E98119AF-4A47-4CC2-80F8-37D335D4C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21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FB26D9C9-0009-453F-806F-C5929E52AB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8765" y="3913426"/>
            <a:ext cx="493776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07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Θέση περιεχομένου 4" descr="Εικόνα που περιέχει ρουχισμός, άτομο, εξωτερικός χώρος/ύπαιθρος, παπούτσια&#10;&#10;Περιγραφή που δημιουργήθηκε αυτόματα">
            <a:extLst>
              <a:ext uri="{FF2B5EF4-FFF2-40B4-BE49-F238E27FC236}">
                <a16:creationId xmlns:a16="http://schemas.microsoft.com/office/drawing/2014/main" id="{8B2B1D4C-56E8-4B69-AFB7-FA70429803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675438" y="2349104"/>
            <a:ext cx="4022725" cy="3017043"/>
          </a:xfrm>
        </p:spPr>
      </p:pic>
      <p:pic>
        <p:nvPicPr>
          <p:cNvPr id="11" name="Θέση περιεχομένου 10" descr="Εικόνα που περιέχει εξωτερικός χώρος/ύπαιθρος, έδαφος, παπούτσια, ουρανός&#10;&#10;Περιγραφή που δημιουργήθηκε αυτόματα">
            <a:extLst>
              <a:ext uri="{FF2B5EF4-FFF2-40B4-BE49-F238E27FC236}">
                <a16:creationId xmlns:a16="http://schemas.microsoft.com/office/drawing/2014/main" id="{CF829B1B-1BE1-4C7F-972C-69524906FE0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554163" y="2349104"/>
            <a:ext cx="4022725" cy="3017043"/>
          </a:xfrm>
        </p:spPr>
      </p:pic>
      <p:sp>
        <p:nvSpPr>
          <p:cNvPr id="2" name="TextBox 1">
            <a:extLst>
              <a:ext uri="{FF2B5EF4-FFF2-40B4-BE49-F238E27FC236}">
                <a16:creationId xmlns:a16="http://schemas.microsoft.com/office/drawing/2014/main" id="{1F6E0F17-6D59-45C3-B293-2267ED2C1180}"/>
              </a:ext>
            </a:extLst>
          </p:cNvPr>
          <p:cNvSpPr txBox="1"/>
          <p:nvPr/>
        </p:nvSpPr>
        <p:spPr>
          <a:xfrm>
            <a:off x="1533378" y="281354"/>
            <a:ext cx="9509760" cy="707886"/>
          </a:xfrm>
          <a:prstGeom prst="rect">
            <a:avLst/>
          </a:prstGeom>
          <a:noFill/>
        </p:spPr>
        <p:txBody>
          <a:bodyPr wrap="square" rtlCol="0">
            <a:spAutoFit/>
          </a:bodyPr>
          <a:lstStyle/>
          <a:p>
            <a:r>
              <a:rPr lang="el-GR" sz="2000" b="1" dirty="0"/>
              <a:t>Φυτέψαμε </a:t>
            </a:r>
            <a:r>
              <a:rPr lang="el-GR" sz="2000" b="1" dirty="0" err="1"/>
              <a:t>αροδάφνες</a:t>
            </a:r>
            <a:r>
              <a:rPr lang="el-GR" sz="2000" b="1" dirty="0"/>
              <a:t> στο βόρειο τμήμα του σχολείου, κατά μήκος του χώρου  στάθμευσης. </a:t>
            </a:r>
          </a:p>
        </p:txBody>
      </p:sp>
    </p:spTree>
    <p:extLst>
      <p:ext uri="{BB962C8B-B14F-4D97-AF65-F5344CB8AC3E}">
        <p14:creationId xmlns:p14="http://schemas.microsoft.com/office/powerpoint/2010/main" val="44829763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0</TotalTime>
  <Words>156</Words>
  <Application>Microsoft Office PowerPoint</Application>
  <PresentationFormat>Ευρεία οθόνη</PresentationFormat>
  <Paragraphs>8</Paragraphs>
  <Slides>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vt:i4>
      </vt:variant>
    </vt:vector>
  </HeadingPairs>
  <TitlesOfParts>
    <vt:vector size="12" baseType="lpstr">
      <vt:lpstr>Calibri</vt:lpstr>
      <vt:lpstr>Calibri Light</vt:lpstr>
      <vt:lpstr>Impact</vt:lpstr>
      <vt:lpstr>Ανασκόπηση</vt:lpstr>
      <vt:lpstr>ΕΚΔΗΛΩΣΕΙς ΕΒΔΟΜΑΔΑΣ ΔΕΝΤΡΟΥ 26/11 – 02/12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ΔΕΝΔΡΟΦΥΤΕΥΣΗ 2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ΕΚΔΗΛΩΣΕΙς ΕΒΔΟΜΑΔΑΣ ΔΕΝΤΡΟΥ 26/11 – 02/12</dc:title>
  <dc:creator>Χριστίνα Χριστοδούλου</dc:creator>
  <cp:lastModifiedBy>Χριστίνα Χριστοδούλου</cp:lastModifiedBy>
  <cp:revision>2</cp:revision>
  <dcterms:created xsi:type="dcterms:W3CDTF">2023-12-13T07:42:02Z</dcterms:created>
  <dcterms:modified xsi:type="dcterms:W3CDTF">2023-12-13T07:42:46Z</dcterms:modified>
</cp:coreProperties>
</file>